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500" r:id="rId2"/>
    <p:sldId id="501" r:id="rId3"/>
    <p:sldId id="513" r:id="rId4"/>
    <p:sldId id="512" r:id="rId5"/>
    <p:sldId id="502" r:id="rId6"/>
    <p:sldId id="504" r:id="rId7"/>
    <p:sldId id="510" r:id="rId8"/>
    <p:sldId id="509" r:id="rId9"/>
    <p:sldId id="511" r:id="rId10"/>
    <p:sldId id="507" r:id="rId11"/>
    <p:sldId id="505" r:id="rId12"/>
    <p:sldId id="506" r:id="rId13"/>
    <p:sldId id="491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D7AF"/>
    <a:srgbClr val="FFCC99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372" autoAdjust="0"/>
  </p:normalViewPr>
  <p:slideViewPr>
    <p:cSldViewPr>
      <p:cViewPr varScale="1">
        <p:scale>
          <a:sx n="106" d="100"/>
          <a:sy n="106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D3706-B177-4B94-9971-8B249DA91146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10808-E955-49A5-AF1E-C9C578CAB5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7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3FB2-408B-4203-903A-58B09E26E95F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29475-3E7E-49B0-B390-0277273242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5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37D3-5ED8-48B0-84A2-C9098093F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1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37D3-5ED8-48B0-84A2-C9098093F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8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4" r="2705"/>
          <a:stretch/>
        </p:blipFill>
        <p:spPr>
          <a:xfrm>
            <a:off x="-1" y="2133600"/>
            <a:ext cx="12192001" cy="3091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rgbClr val="004990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rgbClr val="CBB677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59" y="5272018"/>
            <a:ext cx="2432175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327" y="1957601"/>
            <a:ext cx="11144519" cy="930837"/>
          </a:xfrm>
        </p:spPr>
        <p:txBody>
          <a:bodyPr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3524" y="6596390"/>
            <a:ext cx="62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7F82F34-0C87-4244-B3F6-5C332B5DA125}" type="slidenum">
              <a:rPr lang="en-US" sz="1050" smtClean="0"/>
              <a:pPr algn="ct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038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55">
            <a:extLst>
              <a:ext uri="{FF2B5EF4-FFF2-40B4-BE49-F238E27FC236}">
                <a16:creationId xmlns:a16="http://schemas.microsoft.com/office/drawing/2014/main" id="{FB873B05-02D5-485C-98EB-9E77B1C8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16" y="346242"/>
            <a:ext cx="10515600" cy="77815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E27557-7C88-434A-AC62-3ECB18F43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7003" y="1969294"/>
            <a:ext cx="8157995" cy="29194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5611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r="43788"/>
          <a:stretch/>
        </p:blipFill>
        <p:spPr>
          <a:xfrm>
            <a:off x="1529355" y="0"/>
            <a:ext cx="10662646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5348632"/>
            <a:ext cx="2432175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02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81000"/>
            <a:ext cx="10972800" cy="914400"/>
          </a:xfrm>
        </p:spPr>
        <p:txBody>
          <a:bodyPr anchor="ctr" anchorCtr="0">
            <a:noAutofit/>
          </a:bodyPr>
          <a:lstStyle>
            <a:lvl1pPr algn="r">
              <a:defRPr sz="4800" b="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+mn-lt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94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90" y="5093653"/>
            <a:ext cx="2449910" cy="1352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81000"/>
            <a:ext cx="10972800" cy="914400"/>
          </a:xfrm>
        </p:spPr>
        <p:txBody>
          <a:bodyPr anchor="ctr" anchorCtr="0">
            <a:noAutofit/>
          </a:bodyPr>
          <a:lstStyle>
            <a:lvl1pPr algn="r">
              <a:defRPr sz="4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 sz="2000">
                <a:solidFill>
                  <a:schemeClr val="bg1"/>
                </a:solidFill>
                <a:latin typeface="+mn-lt"/>
              </a:defRPr>
            </a:lvl4pPr>
            <a:lvl5pPr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9320"/>
      </p:ext>
    </p:extLst>
  </p:cSld>
  <p:clrMapOvr>
    <a:masterClrMapping/>
  </p:clrMapOvr>
  <p:transition spd="slow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5626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81000"/>
            <a:ext cx="10795000" cy="914400"/>
          </a:xfrm>
        </p:spPr>
        <p:txBody>
          <a:bodyPr anchor="ctr" anchorCtr="0">
            <a:noAutofit/>
          </a:bodyPr>
          <a:lstStyle>
            <a:lvl1pPr algn="r">
              <a:defRPr sz="4800" b="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828800"/>
            <a:ext cx="5867400" cy="4648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+mn-lt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15466"/>
      </p:ext>
    </p:extLst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553200" cy="4648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+mn-lt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1379200" cy="914400"/>
          </a:xfrm>
        </p:spPr>
        <p:txBody>
          <a:bodyPr anchor="ctr" anchorCtr="0">
            <a:noAutofit/>
          </a:bodyPr>
          <a:lstStyle>
            <a:lvl1pPr algn="l">
              <a:defRPr sz="4800" b="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90" y="5124477"/>
            <a:ext cx="2449910" cy="13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7541"/>
      </p:ext>
    </p:extLst>
  </p:cSld>
  <p:clrMapOvr>
    <a:masterClrMapping/>
  </p:clrMapOvr>
  <p:transition spd="slow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la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67400" cy="914400"/>
          </a:xfrm>
        </p:spPr>
        <p:txBody>
          <a:bodyPr anchor="ctr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10400" y="1924050"/>
            <a:ext cx="5029200" cy="30099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None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33400" y="1600200"/>
            <a:ext cx="5867400" cy="4648200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 sz="2000">
                <a:solidFill>
                  <a:schemeClr val="bg1"/>
                </a:solidFill>
                <a:latin typeface="+mn-lt"/>
              </a:defRPr>
            </a:lvl4pPr>
            <a:lvl5pPr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2777"/>
      </p:ext>
    </p:extLst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1" y="914400"/>
            <a:ext cx="4011083" cy="5562600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5625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005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la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4482"/>
            <a:ext cx="6096000" cy="6858000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457200"/>
            <a:ext cx="5029200" cy="40386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None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97224" y="4800600"/>
            <a:ext cx="5746376" cy="1676400"/>
          </a:xfrm>
        </p:spPr>
        <p:txBody>
          <a:bodyPr>
            <a:normAutofit/>
          </a:bodyPr>
          <a:lstStyle>
            <a:lvl1pPr marL="342900" indent="-342900" algn="r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571500" indent="-228600" algn="r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2188" y="2438400"/>
            <a:ext cx="5029200" cy="40386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None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70812" y="457200"/>
            <a:ext cx="5746376" cy="1595718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7403681"/>
      </p:ext>
    </p:extLst>
  </p:cSld>
  <p:clrMapOvr>
    <a:masterClrMapping/>
  </p:clrMapOvr>
  <p:transition spd="slow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8846"/>
          <a:stretch/>
        </p:blipFill>
        <p:spPr>
          <a:xfrm>
            <a:off x="0" y="8965"/>
            <a:ext cx="12192001" cy="24968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74" y="5127273"/>
            <a:ext cx="2432175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51" r:id="rId11"/>
  </p:sldLayoutIdLst>
  <p:transition spd="slow">
    <p:fade/>
  </p:transition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b="0" kern="1200">
          <a:solidFill>
            <a:srgbClr val="0049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752600"/>
            <a:ext cx="8075638" cy="2514600"/>
          </a:xfrm>
        </p:spPr>
        <p:txBody>
          <a:bodyPr/>
          <a:lstStyle/>
          <a:p>
            <a:r>
              <a:rPr lang="en-US" altLang="en-US" b="1" dirty="0"/>
              <a:t>City of Greeley</a:t>
            </a:r>
            <a:br>
              <a:rPr lang="en-US" altLang="en-US" b="1" dirty="0"/>
            </a:br>
            <a:r>
              <a:rPr lang="en-US" altLang="en-US" b="1" dirty="0"/>
              <a:t>Stormwater Board Meeting</a:t>
            </a:r>
            <a:br>
              <a:rPr lang="en-US" altLang="en-US" b="1" dirty="0"/>
            </a:br>
            <a:r>
              <a:rPr lang="en-US" altLang="en-US" b="1" dirty="0"/>
              <a:t>June 8,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5638800"/>
            <a:ext cx="379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Meeting Location:</a:t>
            </a:r>
          </a:p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1001 11</a:t>
            </a:r>
            <a:r>
              <a:rPr lang="en-US" sz="1600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Avenue, Room 227, 4:30 p.m.</a:t>
            </a:r>
          </a:p>
        </p:txBody>
      </p:sp>
    </p:spTree>
    <p:extLst>
      <p:ext uri="{BB962C8B-B14F-4D97-AF65-F5344CB8AC3E}">
        <p14:creationId xmlns:p14="http://schemas.microsoft.com/office/powerpoint/2010/main" val="21513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1"/>
          </a:xfrm>
        </p:spPr>
        <p:txBody>
          <a:bodyPr>
            <a:noAutofit/>
          </a:bodyPr>
          <a:lstStyle/>
          <a:p>
            <a:r>
              <a:rPr lang="en-US" sz="4400" dirty="0"/>
              <a:t>12</a:t>
            </a:r>
            <a:r>
              <a:rPr lang="en-US" sz="4400" baseline="30000" dirty="0"/>
              <a:t>th</a:t>
            </a:r>
            <a:r>
              <a:rPr lang="en-US" sz="4400" dirty="0"/>
              <a:t> Street Storm Outfall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896600" cy="24907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March 2022 – Hired </a:t>
            </a:r>
            <a:r>
              <a:rPr lang="en-US" sz="3000" b="1" dirty="0"/>
              <a:t>Connell Resources </a:t>
            </a:r>
            <a:r>
              <a:rPr lang="en-US" sz="3000" dirty="0"/>
              <a:t>for Preconstruction Services through competitive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July – 90% Design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September – Construction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October – Notice to Proceed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D041C-55C9-4B67-930D-4FB8E94E360C}"/>
              </a:ext>
            </a:extLst>
          </p:cNvPr>
          <p:cNvSpPr/>
          <p:nvPr/>
        </p:nvSpPr>
        <p:spPr>
          <a:xfrm>
            <a:off x="304800" y="1361458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BB677"/>
                </a:solidFill>
              </a:rPr>
              <a:t>PRECONSTRUCTION SCHEDULE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EAF9E-1842-4759-BC0D-5044FA14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1448229"/>
            <a:ext cx="2028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40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1"/>
          </a:xfrm>
        </p:spPr>
        <p:txBody>
          <a:bodyPr>
            <a:noAutofit/>
          </a:bodyPr>
          <a:lstStyle/>
          <a:p>
            <a:r>
              <a:rPr lang="en-US" sz="4400" dirty="0"/>
              <a:t>12</a:t>
            </a:r>
            <a:r>
              <a:rPr lang="en-US" sz="4400" baseline="30000" dirty="0"/>
              <a:t>th</a:t>
            </a:r>
            <a:r>
              <a:rPr lang="en-US" sz="4400" dirty="0"/>
              <a:t> Street Storm Outfall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896600" cy="249078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October – 3</a:t>
            </a:r>
            <a:r>
              <a:rPr lang="en-US" sz="3000" baseline="30000" dirty="0"/>
              <a:t>rd</a:t>
            </a:r>
            <a:r>
              <a:rPr lang="en-US" sz="3000" dirty="0"/>
              <a:t> Ave/9</a:t>
            </a:r>
            <a:r>
              <a:rPr lang="en-US" sz="3000" baseline="30000" dirty="0"/>
              <a:t>th</a:t>
            </a:r>
            <a:r>
              <a:rPr lang="en-US" sz="3000" dirty="0"/>
              <a:t> Street, 2</a:t>
            </a:r>
            <a:r>
              <a:rPr lang="en-US" sz="3000" baseline="30000" dirty="0"/>
              <a:t>nd</a:t>
            </a:r>
            <a:r>
              <a:rPr lang="en-US" sz="3000" dirty="0"/>
              <a:t> Ave/11</a:t>
            </a:r>
            <a:r>
              <a:rPr lang="en-US" sz="3000" baseline="30000" dirty="0"/>
              <a:t>th</a:t>
            </a:r>
            <a:r>
              <a:rPr lang="en-US" sz="3000" dirty="0"/>
              <a:t> Street, Begin Utility Work and Pond Excavation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Dec-Jan - Outfall to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Feb-March 2023 – 2</a:t>
            </a:r>
            <a:r>
              <a:rPr lang="en-US" sz="3000" baseline="30000" dirty="0"/>
              <a:t>nd</a:t>
            </a:r>
            <a:r>
              <a:rPr lang="en-US" sz="3000" dirty="0"/>
              <a:t> Ave/10</a:t>
            </a:r>
            <a:r>
              <a:rPr lang="en-US" sz="3000" baseline="30000" dirty="0"/>
              <a:t>th</a:t>
            </a:r>
            <a:r>
              <a:rPr lang="en-US" sz="3000" dirty="0"/>
              <a:t> Street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Mar-June 2023 – Box Culvert and Open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May-Aug 2023 – Final Pond grading and landscaping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Winter 2023-24– River Restoration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D041C-55C9-4B67-930D-4FB8E94E360C}"/>
              </a:ext>
            </a:extLst>
          </p:cNvPr>
          <p:cNvSpPr/>
          <p:nvPr/>
        </p:nvSpPr>
        <p:spPr>
          <a:xfrm>
            <a:off x="152400" y="1143001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BB677"/>
                </a:solidFill>
              </a:rPr>
              <a:t>DRAFT CONSTRUCTION SCHEDULE*</a:t>
            </a:r>
            <a:endParaRPr lang="en-US" sz="2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61BF2-E199-4132-BFBD-C3906D2D182A}"/>
              </a:ext>
            </a:extLst>
          </p:cNvPr>
          <p:cNvSpPr txBox="1">
            <a:spLocks/>
          </p:cNvSpPr>
          <p:nvPr/>
        </p:nvSpPr>
        <p:spPr>
          <a:xfrm>
            <a:off x="6400800" y="6400800"/>
            <a:ext cx="10896600" cy="2490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 Phase 2 and 3 Design RFP in early 2023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000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E1E7E-A7DA-4FA4-BBB9-51BE60E10802}"/>
              </a:ext>
            </a:extLst>
          </p:cNvPr>
          <p:cNvSpPr/>
          <p:nvPr/>
        </p:nvSpPr>
        <p:spPr>
          <a:xfrm>
            <a:off x="6858000" y="483959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BB677"/>
                </a:solidFill>
              </a:rPr>
              <a:t>*subject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9074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1"/>
          </a:xfrm>
        </p:spPr>
        <p:txBody>
          <a:bodyPr>
            <a:noAutofit/>
          </a:bodyPr>
          <a:lstStyle/>
          <a:p>
            <a:r>
              <a:rPr lang="en-US" sz="4400" dirty="0"/>
              <a:t>12</a:t>
            </a:r>
            <a:r>
              <a:rPr lang="en-US" sz="4400" baseline="30000" dirty="0"/>
              <a:t>th</a:t>
            </a:r>
            <a:r>
              <a:rPr lang="en-US" sz="4400" dirty="0"/>
              <a:t> Street Storm Outfall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896600" cy="28194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$17 M bond executed in March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Awarded $0.25 M FEMA grant for design in 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$299k Design Change Order City Council June 7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E. Coli Water Quality Improvements (Regulatory)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Enhanced River Restoration (Reduction of future maintenance)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Preconstruction Services (Reduction </a:t>
            </a:r>
            <a:r>
              <a:rPr lang="en-US" sz="2800"/>
              <a:t>of construction risk and cost)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Project is currently under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D041C-55C9-4B67-930D-4FB8E94E360C}"/>
              </a:ext>
            </a:extLst>
          </p:cNvPr>
          <p:cNvSpPr/>
          <p:nvPr/>
        </p:nvSpPr>
        <p:spPr>
          <a:xfrm>
            <a:off x="685800" y="14478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BB677"/>
                </a:solidFill>
              </a:rPr>
              <a:t>BUDGET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54281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-24897" y="1524000"/>
            <a:ext cx="12191999" cy="93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Raleway" pitchFamily="34" charset="0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+mj-lt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05AAE-802C-021F-637D-5EDBDCC46017}"/>
              </a:ext>
            </a:extLst>
          </p:cNvPr>
          <p:cNvSpPr txBox="1"/>
          <p:nvPr/>
        </p:nvSpPr>
        <p:spPr>
          <a:xfrm>
            <a:off x="3040456" y="3581400"/>
            <a:ext cx="61110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Adjournment</a:t>
            </a:r>
          </a:p>
          <a:p>
            <a:r>
              <a:rPr lang="en-US" sz="18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Motion:___________  Second:___________</a:t>
            </a:r>
          </a:p>
        </p:txBody>
      </p:sp>
    </p:spTree>
    <p:extLst>
      <p:ext uri="{BB962C8B-B14F-4D97-AF65-F5344CB8AC3E}">
        <p14:creationId xmlns:p14="http://schemas.microsoft.com/office/powerpoint/2010/main" val="25333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10134600" cy="5130820"/>
          </a:xfrm>
        </p:spPr>
        <p:txBody>
          <a:bodyPr>
            <a:normAutofit/>
          </a:bodyPr>
          <a:lstStyle/>
          <a:p>
            <a:pPr marL="1485900" lvl="2" indent="-571500">
              <a:buFont typeface="+mj-lt"/>
              <a:buAutoNum type="romanUcPeriod"/>
            </a:pPr>
            <a:r>
              <a:rPr lang="en-US" sz="2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Call to Order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Roll Call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Changes to the Agenda &amp; Announcements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Introductions of new board members &amp; staff  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Presentation of new Board Binders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Approval of April Minutes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altLang="en-US" sz="26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Budget Update	</a:t>
            </a:r>
            <a:r>
              <a:rPr lang="en-US" altLang="en-US" sz="28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Karen Reynolds / Purpose: Information	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altLang="en-US" sz="26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12</a:t>
            </a:r>
            <a:r>
              <a:rPr lang="en-US" altLang="en-US" sz="2600" baseline="300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th</a:t>
            </a:r>
            <a:r>
              <a:rPr lang="en-US" altLang="en-US" sz="26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 Street Outfall Project </a:t>
            </a:r>
            <a:r>
              <a:rPr lang="en-US" altLang="en-US" sz="1200" dirty="0">
                <a:solidFill>
                  <a:srgbClr val="004990"/>
                </a:solidFill>
                <a:latin typeface="+mj-lt"/>
                <a:cs typeface="Arial" panose="020B0604020202020204" pitchFamily="34" charset="0"/>
              </a:rPr>
              <a:t> Andrew Fisher / Purpose: Informational    </a:t>
            </a:r>
            <a:r>
              <a:rPr lang="en-US" altLang="en-US" sz="1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  <a:endParaRPr lang="en-US" altLang="en-US" sz="1200" dirty="0">
              <a:solidFill>
                <a:srgbClr val="004990"/>
              </a:solidFill>
              <a:latin typeface="+mj-lt"/>
              <a:cs typeface="Calibri" panose="020F0502020204030204" pitchFamily="34" charset="0"/>
            </a:endParaRPr>
          </a:p>
          <a:p>
            <a:pPr marL="1485900" lvl="2" indent="-571500">
              <a:buFont typeface="+mj-lt"/>
              <a:buAutoNum type="romanUcPeriod"/>
            </a:pPr>
            <a:r>
              <a:rPr lang="en-US" altLang="en-US" sz="2600" dirty="0">
                <a:solidFill>
                  <a:srgbClr val="004990"/>
                </a:solidFill>
                <a:latin typeface="+mj-lt"/>
                <a:cs typeface="Calibri" panose="020F0502020204030204" pitchFamily="34" charset="0"/>
              </a:rPr>
              <a:t>Adjournment 			</a:t>
            </a:r>
            <a:endParaRPr lang="en-US" altLang="en-US" sz="30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5900" dirty="0">
              <a:solidFill>
                <a:srgbClr val="00499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5900" dirty="0">
              <a:solidFill>
                <a:srgbClr val="FF0000"/>
              </a:solidFill>
              <a:latin typeface="+mj-lt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en-US" sz="5900" dirty="0">
              <a:solidFill>
                <a:srgbClr val="00499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65760"/>
            <a:ext cx="51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</a:rPr>
              <a:t>Stormwater Board 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88898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June 8, 2022, 4:30 PM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1001 11</a:t>
            </a:r>
            <a:r>
              <a:rPr lang="en-US" b="1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Avenue, #227</a:t>
            </a:r>
          </a:p>
        </p:txBody>
      </p:sp>
    </p:spTree>
    <p:extLst>
      <p:ext uri="{BB962C8B-B14F-4D97-AF65-F5344CB8AC3E}">
        <p14:creationId xmlns:p14="http://schemas.microsoft.com/office/powerpoint/2010/main" val="3958331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41-BD17-86B3-6728-CC0D0AF4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2" y="3657600"/>
            <a:ext cx="9677400" cy="2209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Changes to the Agenda &amp; Announcements</a:t>
            </a:r>
            <a:br>
              <a:rPr lang="en-US" sz="3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EFCF6-A955-9A2D-BED4-C97DDF10E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45305"/>
            <a:ext cx="6807200" cy="326469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Call to Order</a:t>
            </a:r>
          </a:p>
          <a:p>
            <a:r>
              <a:rPr lang="en-US" sz="17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Motion:___________  Second:___________</a:t>
            </a:r>
          </a:p>
          <a:p>
            <a:endParaRPr lang="en-US" sz="17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Roll Call</a:t>
            </a:r>
          </a:p>
          <a:p>
            <a:endParaRPr lang="en-US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Jerrod Carlson - Chair</a:t>
            </a:r>
          </a:p>
          <a:p>
            <a:r>
              <a:rPr lang="en-US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Casey Phythian – Vice Chair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Paul </a:t>
            </a:r>
            <a:r>
              <a:rPr lang="en-US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Henneck</a:t>
            </a:r>
            <a:endParaRPr lang="en-US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Phillip Taylor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James Freville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60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8780-9C4E-EA86-E567-17BA1E9F6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71" y="381002"/>
            <a:ext cx="10363200" cy="1295400"/>
          </a:xfrm>
        </p:spPr>
        <p:txBody>
          <a:bodyPr/>
          <a:lstStyle/>
          <a:p>
            <a:r>
              <a:rPr lang="en-US" sz="2800" dirty="0"/>
              <a:t>Introduction of New Board Members &amp; Staff</a:t>
            </a:r>
            <a:br>
              <a:rPr lang="en-US" sz="2800" dirty="0"/>
            </a:br>
            <a:r>
              <a:rPr lang="en-US" sz="2800" dirty="0"/>
              <a:t>Presentation of new Board Binders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AD8EA-1302-1797-B53F-DBB4B55AA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7033403" cy="510539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Phillip Taylor - appointed March 2022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James Freville – appointed May 2022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Bhooshan Karnik – Deputy Director of Public Works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Binder Presentation and Discussion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Approval of April Minutes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Motion:__________   Second:___________</a:t>
            </a:r>
          </a:p>
        </p:txBody>
      </p:sp>
    </p:spTree>
    <p:extLst>
      <p:ext uri="{BB962C8B-B14F-4D97-AF65-F5344CB8AC3E}">
        <p14:creationId xmlns:p14="http://schemas.microsoft.com/office/powerpoint/2010/main" val="23217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6356885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rgbClr val="004990"/>
                </a:solidFill>
                <a:latin typeface="Georgia"/>
                <a:cs typeface="Calibri" panose="020F0502020204030204" pitchFamily="34" charset="0"/>
              </a:rPr>
              <a:t>Stormwater Accounts added in 2022: 109 as of March 31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8EC294-3D2D-472E-8FF7-D5B18714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10363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2022 Revenue   As of May 31</a:t>
            </a:r>
            <a:r>
              <a:rPr kumimoji="0" lang="en-US" altLang="en-US" sz="1600" b="1" i="0" u="none" strike="noStrike" cap="none" normalizeH="0" baseline="3000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(Does not include the $17M bond revenue)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F8879C-CF57-40F5-BBA6-4A4E671C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361" y="3217178"/>
            <a:ext cx="1996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2022 Expenditures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6CF1C0-6060-6A61-3B1F-4CD6BC483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8667"/>
              </p:ext>
            </p:extLst>
          </p:nvPr>
        </p:nvGraphicFramePr>
        <p:xfrm>
          <a:off x="762000" y="1040497"/>
          <a:ext cx="8382001" cy="2236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436">
                  <a:extLst>
                    <a:ext uri="{9D8B030D-6E8A-4147-A177-3AD203B41FA5}">
                      <a16:colId xmlns:a16="http://schemas.microsoft.com/office/drawing/2014/main" val="2163160776"/>
                    </a:ext>
                  </a:extLst>
                </a:gridCol>
                <a:gridCol w="1368008">
                  <a:extLst>
                    <a:ext uri="{9D8B030D-6E8A-4147-A177-3AD203B41FA5}">
                      <a16:colId xmlns:a16="http://schemas.microsoft.com/office/drawing/2014/main" val="2961025811"/>
                    </a:ext>
                  </a:extLst>
                </a:gridCol>
                <a:gridCol w="1835555">
                  <a:extLst>
                    <a:ext uri="{9D8B030D-6E8A-4147-A177-3AD203B41FA5}">
                      <a16:colId xmlns:a16="http://schemas.microsoft.com/office/drawing/2014/main" val="110684843"/>
                    </a:ext>
                  </a:extLst>
                </a:gridCol>
                <a:gridCol w="1419958">
                  <a:extLst>
                    <a:ext uri="{9D8B030D-6E8A-4147-A177-3AD203B41FA5}">
                      <a16:colId xmlns:a16="http://schemas.microsoft.com/office/drawing/2014/main" val="244766346"/>
                    </a:ext>
                  </a:extLst>
                </a:gridCol>
                <a:gridCol w="987044">
                  <a:extLst>
                    <a:ext uri="{9D8B030D-6E8A-4147-A177-3AD203B41FA5}">
                      <a16:colId xmlns:a16="http://schemas.microsoft.com/office/drawing/2014/main" val="1845360593"/>
                    </a:ext>
                  </a:extLst>
                </a:gridCol>
              </a:tblGrid>
              <a:tr h="997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 of Budget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Sum of YTD Receipts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Sum of Balance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of Budget Received to Date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513650"/>
                  </a:ext>
                </a:extLst>
              </a:tr>
              <a:tr h="267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Stormwater Operations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3,270,754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1,336,501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1,934,253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06773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Stormwater 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18,118,405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1,016,760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17,101,645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5.61%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0333809"/>
                  </a:ext>
                </a:extLst>
              </a:tr>
              <a:tr h="25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Stormwater Replacement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2,332,987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878,765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1,454,222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7511256"/>
                  </a:ext>
                </a:extLst>
              </a:tr>
              <a:tr h="456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Grand Total   41.67% / 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      23,722,146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$                   3,232,026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$       20,490,120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13.62%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4842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9327B7-2020-57E4-20E5-73708954F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42446"/>
              </p:ext>
            </p:extLst>
          </p:nvPr>
        </p:nvGraphicFramePr>
        <p:xfrm>
          <a:off x="3048001" y="3733800"/>
          <a:ext cx="8567420" cy="234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205">
                  <a:extLst>
                    <a:ext uri="{9D8B030D-6E8A-4147-A177-3AD203B41FA5}">
                      <a16:colId xmlns:a16="http://schemas.microsoft.com/office/drawing/2014/main" val="3951735551"/>
                    </a:ext>
                  </a:extLst>
                </a:gridCol>
                <a:gridCol w="1398600">
                  <a:extLst>
                    <a:ext uri="{9D8B030D-6E8A-4147-A177-3AD203B41FA5}">
                      <a16:colId xmlns:a16="http://schemas.microsoft.com/office/drawing/2014/main" val="35285957"/>
                    </a:ext>
                  </a:extLst>
                </a:gridCol>
                <a:gridCol w="1876734">
                  <a:extLst>
                    <a:ext uri="{9D8B030D-6E8A-4147-A177-3AD203B41FA5}">
                      <a16:colId xmlns:a16="http://schemas.microsoft.com/office/drawing/2014/main" val="268636698"/>
                    </a:ext>
                  </a:extLst>
                </a:gridCol>
                <a:gridCol w="1451107">
                  <a:extLst>
                    <a:ext uri="{9D8B030D-6E8A-4147-A177-3AD203B41FA5}">
                      <a16:colId xmlns:a16="http://schemas.microsoft.com/office/drawing/2014/main" val="3544650053"/>
                    </a:ext>
                  </a:extLst>
                </a:gridCol>
                <a:gridCol w="1008774">
                  <a:extLst>
                    <a:ext uri="{9D8B030D-6E8A-4147-A177-3AD203B41FA5}">
                      <a16:colId xmlns:a16="http://schemas.microsoft.com/office/drawing/2014/main" val="3391371709"/>
                    </a:ext>
                  </a:extLst>
                </a:gridCol>
              </a:tblGrid>
              <a:tr h="1041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 of Budget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Sum of YTD Expenses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 of Balance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of Budget Spent to Date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398320"/>
                  </a:ext>
                </a:extLst>
              </a:tr>
              <a:tr h="26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Stormwater Operations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3,446,468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783,436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2,663,032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22.73%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143302"/>
                  </a:ext>
                </a:extLst>
              </a:tr>
              <a:tr h="26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Stormwater 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17,169,573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962,046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16,207,527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2062489"/>
                  </a:ext>
                </a:extLst>
              </a:tr>
              <a:tr h="26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Stormwater Replacement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2,658,809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1,071,482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1,587,327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216283"/>
                  </a:ext>
                </a:extLst>
              </a:tr>
              <a:tr h="520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Grand Total    41.67% / 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      23,274,850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$                   2,816,964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$       20,457,886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67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55058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438400"/>
            <a:ext cx="5410200" cy="1143001"/>
          </a:xfrm>
        </p:spPr>
        <p:txBody>
          <a:bodyPr>
            <a:normAutofit/>
          </a:bodyPr>
          <a:lstStyle/>
          <a:p>
            <a:r>
              <a:rPr lang="en-US" sz="4800" dirty="0"/>
              <a:t>12</a:t>
            </a:r>
            <a:r>
              <a:rPr lang="en-US" sz="4800" baseline="30000" dirty="0"/>
              <a:t>th</a:t>
            </a:r>
            <a:r>
              <a:rPr lang="en-US" sz="4800" dirty="0"/>
              <a:t> Street Outfall</a:t>
            </a:r>
          </a:p>
        </p:txBody>
      </p:sp>
    </p:spTree>
    <p:extLst>
      <p:ext uri="{BB962C8B-B14F-4D97-AF65-F5344CB8AC3E}">
        <p14:creationId xmlns:p14="http://schemas.microsoft.com/office/powerpoint/2010/main" val="1901718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1"/>
          </a:xfrm>
        </p:spPr>
        <p:txBody>
          <a:bodyPr>
            <a:noAutofit/>
          </a:bodyPr>
          <a:lstStyle/>
          <a:p>
            <a:r>
              <a:rPr lang="en-US" sz="4400" dirty="0"/>
              <a:t>12</a:t>
            </a:r>
            <a:r>
              <a:rPr lang="en-US" sz="4400" baseline="30000" dirty="0"/>
              <a:t>th</a:t>
            </a:r>
            <a:r>
              <a:rPr lang="en-US" sz="4400" dirty="0"/>
              <a:t> Street Storm Outfall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896600" cy="24907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E9C83-9D03-4B8D-82E6-5349256D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" y="1143000"/>
            <a:ext cx="6013427" cy="3888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64040-9EA4-4475-AD19-B889C973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24" y="1143000"/>
            <a:ext cx="6089102" cy="39243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5B9670-4E3F-45B8-AE50-13CA217F877F}"/>
              </a:ext>
            </a:extLst>
          </p:cNvPr>
          <p:cNvSpPr txBox="1">
            <a:spLocks/>
          </p:cNvSpPr>
          <p:nvPr/>
        </p:nvSpPr>
        <p:spPr>
          <a:xfrm>
            <a:off x="7052751" y="5101112"/>
            <a:ext cx="61722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Phases 1-7 Completed (2032)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3467E9-74B7-46CA-B090-14A67A8270BC}"/>
              </a:ext>
            </a:extLst>
          </p:cNvPr>
          <p:cNvSpPr txBox="1">
            <a:spLocks/>
          </p:cNvSpPr>
          <p:nvPr/>
        </p:nvSpPr>
        <p:spPr>
          <a:xfrm>
            <a:off x="2667000" y="5031748"/>
            <a:ext cx="5334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Existing</a:t>
            </a:r>
          </a:p>
        </p:txBody>
      </p:sp>
    </p:spTree>
    <p:extLst>
      <p:ext uri="{BB962C8B-B14F-4D97-AF65-F5344CB8AC3E}">
        <p14:creationId xmlns:p14="http://schemas.microsoft.com/office/powerpoint/2010/main" val="2092339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1"/>
          </a:xfrm>
        </p:spPr>
        <p:txBody>
          <a:bodyPr>
            <a:noAutofit/>
          </a:bodyPr>
          <a:lstStyle/>
          <a:p>
            <a:r>
              <a:rPr lang="en-US" sz="4400" dirty="0"/>
              <a:t>12</a:t>
            </a:r>
            <a:r>
              <a:rPr lang="en-US" sz="4400" baseline="30000" dirty="0"/>
              <a:t>th</a:t>
            </a:r>
            <a:r>
              <a:rPr lang="en-US" sz="4400" dirty="0"/>
              <a:t> Street Storm Outfall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896600" cy="24907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F5D497-2E74-4989-A6FB-3EE6D630C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5674" y="1371600"/>
            <a:ext cx="11080651" cy="30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85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1"/>
          </a:xfrm>
        </p:spPr>
        <p:txBody>
          <a:bodyPr>
            <a:noAutofit/>
          </a:bodyPr>
          <a:lstStyle/>
          <a:p>
            <a:r>
              <a:rPr lang="en-US" sz="4400" dirty="0"/>
              <a:t>12</a:t>
            </a:r>
            <a:r>
              <a:rPr lang="en-US" sz="4400" baseline="30000" dirty="0"/>
              <a:t>th</a:t>
            </a:r>
            <a:r>
              <a:rPr lang="en-US" sz="4400" dirty="0"/>
              <a:t> Street Storm Outfall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896600" cy="24907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26959-E5D5-4C54-B04D-925F74EA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2743"/>
            <a:ext cx="9764849" cy="5495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08020-AEA5-44C5-80F6-F60A2E6D7B03}"/>
              </a:ext>
            </a:extLst>
          </p:cNvPr>
          <p:cNvSpPr txBox="1"/>
          <p:nvPr/>
        </p:nvSpPr>
        <p:spPr>
          <a:xfrm>
            <a:off x="5943601" y="4800600"/>
            <a:ext cx="609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highlight>
                  <a:srgbClr val="C0C0C0"/>
                </a:highlight>
              </a:rPr>
              <a:t>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952DC-AC3D-49F2-97B7-F7B549F6CD16}"/>
              </a:ext>
            </a:extLst>
          </p:cNvPr>
          <p:cNvSpPr txBox="1"/>
          <p:nvPr/>
        </p:nvSpPr>
        <p:spPr>
          <a:xfrm>
            <a:off x="5943014" y="5395053"/>
            <a:ext cx="609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highlight>
                  <a:srgbClr val="C0C0C0"/>
                </a:highlight>
              </a:rPr>
              <a:t>SEWER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7A3117-BA56-49F1-9A41-41EB26608919}"/>
              </a:ext>
            </a:extLst>
          </p:cNvPr>
          <p:cNvSpPr/>
          <p:nvPr/>
        </p:nvSpPr>
        <p:spPr>
          <a:xfrm>
            <a:off x="6418501" y="1832829"/>
            <a:ext cx="57419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60AB7B-16BA-4F03-9D54-E78B79358CCA}"/>
              </a:ext>
            </a:extLst>
          </p:cNvPr>
          <p:cNvCxnSpPr>
            <a:cxnSpLocks/>
          </p:cNvCxnSpPr>
          <p:nvPr/>
        </p:nvCxnSpPr>
        <p:spPr>
          <a:xfrm flipH="1">
            <a:off x="6934200" y="2202161"/>
            <a:ext cx="6096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27876-CC42-45E2-99A5-2C2C03C4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23"/>
          <a:stretch/>
        </p:blipFill>
        <p:spPr>
          <a:xfrm>
            <a:off x="10005276" y="1143001"/>
            <a:ext cx="2075793" cy="54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18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oG Master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Georgia"/>
        <a:ea typeface=""/>
        <a:cs typeface=""/>
      </a:majorFont>
      <a:minorFont>
        <a:latin typeface="Roboto Slab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Greeley PP template.potx" id="{3FACFBA3-891E-4959-84B7-47DC6D513E35}" vid="{24FB9562-62B7-4D5D-8E6F-575C986E5E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13127</TotalTime>
  <Words>538</Words>
  <Application>Microsoft Office PowerPoint</Application>
  <PresentationFormat>Widescreen</PresentationFormat>
  <Paragraphs>151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Roboto Slab</vt:lpstr>
      <vt:lpstr>CoG Master PP</vt:lpstr>
      <vt:lpstr>City of Greeley Stormwater Board Meeting June 8, 2022</vt:lpstr>
      <vt:lpstr>PowerPoint Presentation</vt:lpstr>
      <vt:lpstr>Changes to the Agenda &amp; Announcements   </vt:lpstr>
      <vt:lpstr>Introduction of New Board Members &amp; Staff Presentation of new Board Binders</vt:lpstr>
      <vt:lpstr>PowerPoint Presentation</vt:lpstr>
      <vt:lpstr>12th Street Outfall</vt:lpstr>
      <vt:lpstr>12th Street Storm Outfall Phase 1</vt:lpstr>
      <vt:lpstr>12th Street Storm Outfall Phase 1</vt:lpstr>
      <vt:lpstr>12th Street Storm Outfall Phase 1</vt:lpstr>
      <vt:lpstr>12th Street Storm Outfall Phase 1</vt:lpstr>
      <vt:lpstr>12th Street Storm Outfall Phase 1</vt:lpstr>
      <vt:lpstr>12th Street Storm Outfall Phase 1</vt:lpstr>
      <vt:lpstr>PowerPoint Presentation</vt:lpstr>
    </vt:vector>
  </TitlesOfParts>
  <Company>City of Greeley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Bethel</dc:creator>
  <cp:lastModifiedBy>Karen Reynolds</cp:lastModifiedBy>
  <cp:revision>536</cp:revision>
  <cp:lastPrinted>2021-09-30T15:43:47Z</cp:lastPrinted>
  <dcterms:created xsi:type="dcterms:W3CDTF">2015-07-30T16:17:16Z</dcterms:created>
  <dcterms:modified xsi:type="dcterms:W3CDTF">2022-06-03T20:46:21Z</dcterms:modified>
</cp:coreProperties>
</file>